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256" r:id="rId2"/>
    <p:sldId id="257" r:id="rId3"/>
    <p:sldId id="356" r:id="rId4"/>
    <p:sldId id="357" r:id="rId5"/>
    <p:sldId id="358" r:id="rId6"/>
    <p:sldId id="259" r:id="rId7"/>
    <p:sldId id="355" r:id="rId8"/>
    <p:sldId id="261" r:id="rId9"/>
    <p:sldId id="372" r:id="rId10"/>
    <p:sldId id="366" r:id="rId11"/>
    <p:sldId id="265" r:id="rId12"/>
    <p:sldId id="374" r:id="rId13"/>
    <p:sldId id="375" r:id="rId14"/>
    <p:sldId id="263" r:id="rId15"/>
    <p:sldId id="360" r:id="rId16"/>
    <p:sldId id="362" r:id="rId17"/>
    <p:sldId id="364" r:id="rId18"/>
    <p:sldId id="267" r:id="rId19"/>
    <p:sldId id="269" r:id="rId20"/>
    <p:sldId id="281" r:id="rId21"/>
    <p:sldId id="353" r:id="rId22"/>
    <p:sldId id="270" r:id="rId23"/>
    <p:sldId id="367" r:id="rId24"/>
    <p:sldId id="288" r:id="rId25"/>
    <p:sldId id="348" r:id="rId26"/>
    <p:sldId id="276" r:id="rId27"/>
    <p:sldId id="347" r:id="rId28"/>
    <p:sldId id="350" r:id="rId29"/>
    <p:sldId id="351" r:id="rId30"/>
    <p:sldId id="352" r:id="rId31"/>
    <p:sldId id="274" r:id="rId32"/>
    <p:sldId id="354" r:id="rId33"/>
    <p:sldId id="295"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619" autoAdjust="0"/>
  </p:normalViewPr>
  <p:slideViewPr>
    <p:cSldViewPr snapToGrid="0" snapToObjects="1">
      <p:cViewPr varScale="1">
        <p:scale>
          <a:sx n="56" d="100"/>
          <a:sy n="56" d="100"/>
        </p:scale>
        <p:origin x="-186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 lot of information is covered in this session. You will have to choose what to review and what to omit.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good time</a:t>
            </a:r>
            <a:r>
              <a:rPr lang="en-US" baseline="0" dirty="0" smtClean="0"/>
              <a:t> to briefly review key features of transcription and translation.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3789845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wit</a:t>
            </a:r>
            <a:r>
              <a:rPr lang="en-US" baseline="0" dirty="0" smtClean="0"/>
              <a:t>h students the following terms: promoter, enhancer, activator, transcription factor and RNA </a:t>
            </a:r>
            <a:r>
              <a:rPr lang="en-US" baseline="0" dirty="0" smtClean="0"/>
              <a:t>polymerase.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213881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inactive repressor will not block the access of RNA pol which will be able to access the promoter and transcribe the genes.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1673176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3711824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Both inducible and repressible</a:t>
            </a:r>
            <a:r>
              <a:rPr lang="en-US" baseline="0" dirty="0" smtClean="0"/>
              <a:t> operons are examples of negative regulation because the operons are switched off by the active form of the repressor protein. In positive control, </a:t>
            </a:r>
            <a:r>
              <a:rPr lang="en-US" sz="1200" kern="1200" baseline="0" dirty="0" smtClean="0">
                <a:solidFill>
                  <a:schemeClr val="tx1"/>
                </a:solidFill>
                <a:effectLst/>
                <a:latin typeface="+mn-lt"/>
                <a:ea typeface="+mn-ea"/>
                <a:cs typeface="+mn-cs"/>
              </a:rPr>
              <a:t>r</a:t>
            </a:r>
            <a:r>
              <a:rPr lang="en-US" sz="1200" kern="1200" dirty="0" smtClean="0">
                <a:solidFill>
                  <a:schemeClr val="tx1"/>
                </a:solidFill>
                <a:effectLst/>
                <a:latin typeface="+mn-lt"/>
                <a:ea typeface="+mn-ea"/>
                <a:cs typeface="+mn-cs"/>
              </a:rPr>
              <a:t>egulatory proteins stimulate gene expression by binding to DNA and stimulating transcription.</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36191157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Review with</a:t>
            </a:r>
            <a:r>
              <a:rPr lang="en-US" sz="1200" kern="1200" baseline="0" dirty="0" smtClean="0">
                <a:solidFill>
                  <a:schemeClr val="tx1"/>
                </a:solidFill>
                <a:effectLst/>
                <a:latin typeface="+mn-lt"/>
                <a:ea typeface="+mn-ea"/>
                <a:cs typeface="+mn-cs"/>
              </a:rPr>
              <a:t> students that different cell types contain the same DNA but they differ in which genes are expressed. Thus different cell types contain different proteins which enable them to carry out their specialized functions. </a:t>
            </a:r>
          </a:p>
          <a:p>
            <a:pPr lvl="0"/>
            <a:r>
              <a:rPr lang="en-US" sz="1200" b="0" kern="1200" baseline="0" dirty="0" smtClean="0">
                <a:solidFill>
                  <a:schemeClr val="tx1"/>
                </a:solidFill>
                <a:effectLst/>
                <a:latin typeface="+mn-lt"/>
                <a:ea typeface="+mn-ea"/>
                <a:cs typeface="+mn-cs"/>
              </a:rPr>
              <a:t>Also review that timing and coordination of specific events is necessary for normal development and that external/internal factors affect cell </a:t>
            </a:r>
            <a:r>
              <a:rPr lang="en-US" sz="1200" b="0" kern="1200" baseline="0" dirty="0" smtClean="0">
                <a:solidFill>
                  <a:schemeClr val="tx1"/>
                </a:solidFill>
                <a:effectLst/>
                <a:latin typeface="+mn-lt"/>
                <a:ea typeface="+mn-ea"/>
                <a:cs typeface="+mn-cs"/>
              </a:rPr>
              <a:t>differentiation.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apoptosis, cell becomes detached from its</a:t>
            </a:r>
            <a:r>
              <a:rPr lang="en-US" baseline="0" dirty="0" smtClean="0"/>
              <a:t> neighbors, it hydrolyzes its DNA into small </a:t>
            </a:r>
            <a:r>
              <a:rPr lang="en-US" baseline="0" dirty="0" smtClean="0"/>
              <a:t>fragments and </a:t>
            </a:r>
            <a:r>
              <a:rPr lang="en-US" baseline="0" dirty="0" smtClean="0"/>
              <a:t>forms membranous lobes or  “blebs” that break up into cell fragments. The surrounding cells usually ingest the remains of the dead cell by phagocytosis. The remains are digested in the </a:t>
            </a:r>
            <a:r>
              <a:rPr lang="en-US" baseline="0" dirty="0" smtClean="0"/>
              <a:t>lysosomes </a:t>
            </a:r>
            <a:r>
              <a:rPr lang="en-US" baseline="0" dirty="0" smtClean="0"/>
              <a:t>and the digestion products are recycled. Apoptosis protects neighboring cells from damage that they would otherwise suffer if a dying cell leaked out </a:t>
            </a:r>
            <a:r>
              <a:rPr lang="en-US" baseline="0" dirty="0" smtClean="0"/>
              <a:t>its </a:t>
            </a:r>
            <a:r>
              <a:rPr lang="en-US" baseline="0" dirty="0" smtClean="0"/>
              <a:t>contents, including many digestive enzymes, like in necrosis.</a:t>
            </a:r>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Since </a:t>
            </a:r>
            <a:r>
              <a:rPr lang="en-US" sz="1200" i="1" dirty="0" err="1" smtClean="0">
                <a:latin typeface="+mn-lt"/>
              </a:rPr>
              <a:t>Bam</a:t>
            </a:r>
            <a:r>
              <a:rPr lang="en-US" sz="1200" dirty="0" err="1" smtClean="0">
                <a:latin typeface="+mn-lt"/>
              </a:rPr>
              <a:t>HI</a:t>
            </a:r>
            <a:r>
              <a:rPr lang="en-US" sz="1200" dirty="0" smtClean="0">
                <a:latin typeface="+mn-lt"/>
              </a:rPr>
              <a:t> has three restriction</a:t>
            </a:r>
            <a:r>
              <a:rPr lang="en-US" sz="1200" baseline="0" dirty="0" smtClean="0">
                <a:latin typeface="+mn-lt"/>
              </a:rPr>
              <a:t> sites on the plasmid, it will have three fragments on the gel.</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1200" dirty="0" smtClean="0">
                <a:latin typeface="+mn-lt"/>
              </a:rPr>
              <a:t>Recombinant DNA technology uses </a:t>
            </a:r>
            <a:r>
              <a:rPr lang="en-US" altLang="en-US" sz="1200" b="0" dirty="0" smtClean="0">
                <a:latin typeface="+mn-lt"/>
              </a:rPr>
              <a:t>restriction enzymes (restriction endonucleases)</a:t>
            </a:r>
            <a:r>
              <a:rPr lang="en-US" altLang="en-US" sz="1200" b="1" dirty="0" smtClean="0">
                <a:latin typeface="+mn-lt"/>
              </a:rPr>
              <a:t> </a:t>
            </a:r>
            <a:r>
              <a:rPr lang="en-US" altLang="en-US" sz="1200" dirty="0" smtClean="0">
                <a:latin typeface="+mn-lt"/>
              </a:rPr>
              <a:t>to cut DNA at specific sequences of nucleotides called </a:t>
            </a:r>
            <a:r>
              <a:rPr lang="en-US" altLang="en-US" sz="1200" b="0" dirty="0" smtClean="0">
                <a:latin typeface="+mn-lt"/>
              </a:rPr>
              <a:t>restriction sites. Gel</a:t>
            </a:r>
            <a:r>
              <a:rPr lang="en-US" altLang="en-US" sz="1200" b="0" baseline="0" dirty="0" smtClean="0">
                <a:latin typeface="+mn-lt"/>
              </a:rPr>
              <a:t> electrophoresis s</a:t>
            </a:r>
            <a:r>
              <a:rPr lang="en-US" altLang="en-US" sz="1200" dirty="0" smtClean="0">
                <a:latin typeface="+mn-lt"/>
              </a:rPr>
              <a:t>eparates DNA fragments of different lengths.</a:t>
            </a:r>
            <a:r>
              <a:rPr lang="en-US" altLang="en-US" sz="1200" baseline="0" dirty="0" smtClean="0">
                <a:latin typeface="+mn-lt"/>
              </a:rPr>
              <a:t> </a:t>
            </a:r>
            <a:r>
              <a:rPr lang="en-US" altLang="en-US" sz="1200" dirty="0" smtClean="0">
                <a:latin typeface="+mn-lt"/>
              </a:rPr>
              <a:t>The electrophoresis apparatus applies a voltage to opposite ends of the gel. DNA carries a negative charge due to its phosphate </a:t>
            </a:r>
            <a:r>
              <a:rPr lang="en-US" altLang="en-US" sz="1200" dirty="0" smtClean="0">
                <a:latin typeface="+mn-lt"/>
              </a:rPr>
              <a:t>groups </a:t>
            </a:r>
            <a:r>
              <a:rPr lang="en-US" altLang="en-US" sz="1200" dirty="0" smtClean="0">
                <a:latin typeface="+mn-lt"/>
              </a:rPr>
              <a:t>and migrates towards the positive electrode.</a:t>
            </a:r>
            <a:r>
              <a:rPr lang="en-US" altLang="en-US" sz="1200" baseline="0" dirty="0" smtClean="0">
                <a:latin typeface="+mn-lt"/>
              </a:rPr>
              <a:t> </a:t>
            </a:r>
            <a:r>
              <a:rPr lang="en-US" altLang="en-US" sz="1200" dirty="0" smtClean="0">
                <a:latin typeface="+mn-lt"/>
              </a:rPr>
              <a:t>The gel is made out of agarose which slows down larger fragments and allows for separation of DNA fragments based on size. Smaller fragments migrate farther. </a:t>
            </a:r>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effectLst/>
              </a:rPr>
              <a:t>Only </a:t>
            </a:r>
            <a:r>
              <a:rPr lang="en-US" baseline="30000" dirty="0" smtClean="0">
                <a:effectLst/>
              </a:rPr>
              <a:t>32</a:t>
            </a:r>
            <a:r>
              <a:rPr lang="en-US" dirty="0" smtClean="0">
                <a:effectLst/>
              </a:rPr>
              <a:t>P entered the bacterial cells, indicating that DNA is the genetic material.</a:t>
            </a:r>
          </a:p>
          <a:p>
            <a:pPr lvl="0"/>
            <a:r>
              <a:rPr lang="en-US" sz="1200" kern="1200" dirty="0" smtClean="0">
                <a:solidFill>
                  <a:schemeClr val="tx1"/>
                </a:solidFill>
                <a:effectLst/>
                <a:latin typeface="+mn-lt"/>
                <a:ea typeface="+mn-ea"/>
                <a:cs typeface="+mn-cs"/>
              </a:rPr>
              <a:t>In addition</a:t>
            </a:r>
            <a:r>
              <a:rPr lang="en-US" sz="1200" kern="1200" baseline="0" dirty="0" smtClean="0">
                <a:solidFill>
                  <a:schemeClr val="tx1"/>
                </a:solidFill>
                <a:effectLst/>
                <a:latin typeface="+mn-lt"/>
                <a:ea typeface="+mn-ea"/>
                <a:cs typeface="+mn-cs"/>
              </a:rPr>
              <a:t> to the Hershey-Chase experiment, st</a:t>
            </a:r>
            <a:r>
              <a:rPr lang="en-US" sz="1200" kern="1200" dirty="0" smtClean="0">
                <a:solidFill>
                  <a:schemeClr val="tx1"/>
                </a:solidFill>
                <a:effectLst/>
                <a:latin typeface="+mn-lt"/>
                <a:ea typeface="+mn-ea"/>
                <a:cs typeface="+mn-cs"/>
              </a:rPr>
              <a:t>udents</a:t>
            </a:r>
            <a:r>
              <a:rPr lang="en-US" sz="1200" kern="1200" baseline="0" dirty="0" smtClean="0">
                <a:solidFill>
                  <a:schemeClr val="tx1"/>
                </a:solidFill>
                <a:effectLst/>
                <a:latin typeface="+mn-lt"/>
                <a:ea typeface="+mn-ea"/>
                <a:cs typeface="+mn-cs"/>
              </a:rPr>
              <a:t> need to be familiar with </a:t>
            </a:r>
            <a:r>
              <a:rPr lang="en-US" sz="1200" kern="1200" dirty="0" smtClean="0">
                <a:solidFill>
                  <a:schemeClr val="tx1"/>
                </a:solidFill>
                <a:effectLst/>
                <a:latin typeface="+mn-lt"/>
                <a:ea typeface="+mn-ea"/>
                <a:cs typeface="+mn-cs"/>
              </a:rPr>
              <a:t>contributions of Watson,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Crick, Wilkins, and Franklin </a:t>
            </a:r>
            <a:r>
              <a:rPr lang="en-US" sz="1200" kern="1200" baseline="0" dirty="0" smtClean="0">
                <a:solidFill>
                  <a:schemeClr val="tx1"/>
                </a:solidFill>
                <a:effectLst/>
                <a:latin typeface="+mn-lt"/>
                <a:ea typeface="+mn-ea"/>
                <a:cs typeface="+mn-cs"/>
              </a:rPr>
              <a:t>and with the </a:t>
            </a:r>
            <a:r>
              <a:rPr lang="en-US" sz="1200" kern="1200" dirty="0" smtClean="0">
                <a:solidFill>
                  <a:schemeClr val="tx1"/>
                </a:solidFill>
                <a:effectLst/>
                <a:latin typeface="+mn-lt"/>
                <a:ea typeface="+mn-ea"/>
                <a:cs typeface="+mn-cs"/>
              </a:rPr>
              <a:t>Avery-MacLeod-McCarty experiment.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not every cell takes up the plasmid with resistance to kanamycin, the result will be scattered colonies of bacteria.</a:t>
            </a:r>
          </a:p>
          <a:p>
            <a:r>
              <a:rPr lang="en-US" dirty="0" smtClean="0"/>
              <a:t>Transformation occurs</a:t>
            </a:r>
            <a:r>
              <a:rPr lang="en-US" baseline="0" dirty="0" smtClean="0"/>
              <a:t> when bacterial cells take in foreign DNA and express the foreign gene. Plasmids are </a:t>
            </a:r>
            <a:r>
              <a:rPr lang="en-US" baseline="0" dirty="0" smtClean="0"/>
              <a:t>used </a:t>
            </a:r>
            <a:r>
              <a:rPr lang="en-US" baseline="0" dirty="0" smtClean="0"/>
              <a:t>to introduce foreign genes into bacterial cells. Review with students that plasmids are circular pieces of DNA that exist outside the main bacterial chromosome and carry genes with specialized functions, including resistance to specific drugs.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537188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Homeotic genes are involved in developmental patterns and sequences. </a:t>
            </a:r>
            <a:r>
              <a:rPr lang="en-US" dirty="0" smtClean="0"/>
              <a:t>Changes in gene expression pathways</a:t>
            </a:r>
            <a:r>
              <a:rPr lang="en-US" baseline="0" dirty="0" smtClean="0"/>
              <a:t> underlie the evolution of development.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1793803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Errors in DNA replication or DNA repair mechanisms and external factors, including radiation and reactive chemicals, can cause mutations in DNA. Mutations are the primary sources of genetic variation.</a:t>
            </a:r>
            <a:endParaRPr lang="en-US" dirty="0" smtClean="0"/>
          </a:p>
          <a:p>
            <a:r>
              <a:rPr lang="en-US" dirty="0" smtClean="0"/>
              <a:t>Briefly</a:t>
            </a:r>
            <a:r>
              <a:rPr lang="en-US" baseline="0" dirty="0" smtClean="0"/>
              <a:t> review types of point mutations (other than silent) and discuss with students how changes in DNA nucleotide sequence can result in changes in the produced </a:t>
            </a:r>
            <a:r>
              <a:rPr lang="en-US" baseline="0" dirty="0" smtClean="0"/>
              <a:t>polypeptide.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28</a:t>
            </a:fld>
            <a:endParaRPr lang="en-US" dirty="0"/>
          </a:p>
        </p:txBody>
      </p:sp>
    </p:spTree>
    <p:extLst>
      <p:ext uri="{BB962C8B-B14F-4D97-AF65-F5344CB8AC3E}">
        <p14:creationId xmlns:p14="http://schemas.microsoft.com/office/powerpoint/2010/main" val="4016501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Please</a:t>
            </a:r>
            <a:r>
              <a:rPr lang="en-US" sz="1200" kern="1200" baseline="0" dirty="0" smtClean="0">
                <a:solidFill>
                  <a:schemeClr val="tx1"/>
                </a:solidFill>
                <a:effectLst/>
                <a:latin typeface="+mn-lt"/>
                <a:ea typeface="+mn-ea"/>
                <a:cs typeface="+mn-cs"/>
              </a:rPr>
              <a:t> remind students that g</a:t>
            </a:r>
            <a:r>
              <a:rPr lang="en-US" sz="1200" kern="1200" dirty="0" smtClean="0">
                <a:solidFill>
                  <a:schemeClr val="tx1"/>
                </a:solidFill>
                <a:effectLst/>
                <a:latin typeface="+mn-lt"/>
                <a:ea typeface="+mn-ea"/>
                <a:cs typeface="+mn-cs"/>
              </a:rPr>
              <a:t>enetic information in retroviruses has an alternate flow of information: from RNA to DNA, made possible by reverse </a:t>
            </a:r>
            <a:r>
              <a:rPr lang="en-US" sz="1200" kern="1200" dirty="0" smtClean="0">
                <a:solidFill>
                  <a:schemeClr val="tx1"/>
                </a:solidFill>
                <a:effectLst/>
                <a:latin typeface="+mn-lt"/>
                <a:ea typeface="+mn-ea"/>
                <a:cs typeface="+mn-cs"/>
              </a:rPr>
              <a:t>transcriptase.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32</a:t>
            </a:fld>
            <a:endParaRPr lang="en-US" dirty="0"/>
          </a:p>
        </p:txBody>
      </p:sp>
    </p:spTree>
    <p:extLst>
      <p:ext uri="{BB962C8B-B14F-4D97-AF65-F5344CB8AC3E}">
        <p14:creationId xmlns:p14="http://schemas.microsoft.com/office/powerpoint/2010/main" val="17413197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33</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latin typeface="Calibri" panose="020F0502020204030204" pitchFamily="34" charset="0"/>
              </a:rPr>
              <a:t>In 1944, Avery, MacLeod and McCarty examined the various molecules found in the S-strain </a:t>
            </a:r>
            <a:r>
              <a:rPr lang="en-US" sz="1200" i="1" dirty="0" smtClean="0">
                <a:solidFill>
                  <a:srgbClr val="000000"/>
                </a:solidFill>
                <a:latin typeface="Calibri" panose="020F0502020204030204" pitchFamily="34" charset="0"/>
              </a:rPr>
              <a:t>Pneumococcus</a:t>
            </a:r>
            <a:r>
              <a:rPr lang="en-US" sz="1200" dirty="0" smtClean="0">
                <a:solidFill>
                  <a:srgbClr val="000000"/>
                </a:solidFill>
                <a:latin typeface="Calibri" panose="020F0502020204030204" pitchFamily="34" charset="0"/>
              </a:rPr>
              <a:t> </a:t>
            </a:r>
            <a:r>
              <a:rPr lang="en-US" sz="1200" dirty="0" smtClean="0">
                <a:latin typeface="Calibri" panose="020F0502020204030204" pitchFamily="34" charset="0"/>
              </a:rPr>
              <a:t>cells to prove that DNA was responsible for the transformation of the bacterial cells. </a:t>
            </a:r>
            <a:r>
              <a:rPr lang="en-US" sz="1200" dirty="0" smtClean="0">
                <a:solidFill>
                  <a:srgbClr val="000000"/>
                </a:solidFill>
                <a:latin typeface="+mn-lt"/>
              </a:rPr>
              <a:t>This</a:t>
            </a:r>
            <a:r>
              <a:rPr lang="en-US" sz="1200" baseline="0" dirty="0" smtClean="0">
                <a:solidFill>
                  <a:srgbClr val="000000"/>
                </a:solidFill>
                <a:latin typeface="+mn-lt"/>
              </a:rPr>
              <a:t> experiment was </a:t>
            </a:r>
            <a:r>
              <a:rPr lang="en-US" dirty="0" smtClean="0">
                <a:solidFill>
                  <a:srgbClr val="000000"/>
                </a:solidFill>
              </a:rPr>
              <a:t>extending the work of Fred Griffith.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1755966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Point out that purines (G and A) have </a:t>
            </a:r>
            <a:r>
              <a:rPr lang="en-US" sz="1200" kern="1200" dirty="0" smtClean="0">
                <a:solidFill>
                  <a:schemeClr val="tx1"/>
                </a:solidFill>
                <a:effectLst/>
                <a:latin typeface="+mn-lt"/>
                <a:ea typeface="+mn-ea"/>
                <a:cs typeface="+mn-cs"/>
              </a:rPr>
              <a:t>double </a:t>
            </a:r>
            <a:r>
              <a:rPr lang="en-US" sz="1200" kern="1200" dirty="0" smtClean="0">
                <a:solidFill>
                  <a:schemeClr val="tx1"/>
                </a:solidFill>
                <a:effectLst/>
                <a:latin typeface="+mn-lt"/>
                <a:ea typeface="+mn-ea"/>
                <a:cs typeface="+mn-cs"/>
              </a:rPr>
              <a:t>ring structures</a:t>
            </a:r>
            <a:r>
              <a:rPr lang="en-US" sz="1200" kern="1200" baseline="0" dirty="0" smtClean="0">
                <a:solidFill>
                  <a:schemeClr val="tx1"/>
                </a:solidFill>
                <a:effectLst/>
                <a:latin typeface="+mn-lt"/>
                <a:ea typeface="+mn-ea"/>
                <a:cs typeface="+mn-cs"/>
              </a:rPr>
              <a:t> while p</a:t>
            </a:r>
            <a:r>
              <a:rPr lang="en-US" sz="1200" kern="1200" dirty="0" smtClean="0">
                <a:solidFill>
                  <a:schemeClr val="tx1"/>
                </a:solidFill>
                <a:effectLst/>
                <a:latin typeface="+mn-lt"/>
                <a:ea typeface="+mn-ea"/>
                <a:cs typeface="+mn-cs"/>
              </a:rPr>
              <a:t>yrimidines (C, T and U) have </a:t>
            </a:r>
            <a:r>
              <a:rPr lang="en-US" sz="1200" kern="1200" dirty="0" smtClean="0">
                <a:solidFill>
                  <a:schemeClr val="tx1"/>
                </a:solidFill>
                <a:effectLst/>
                <a:latin typeface="+mn-lt"/>
                <a:ea typeface="+mn-ea"/>
                <a:cs typeface="+mn-cs"/>
              </a:rPr>
              <a:t>single </a:t>
            </a:r>
            <a:r>
              <a:rPr lang="en-US" sz="1200" kern="1200" dirty="0" smtClean="0">
                <a:solidFill>
                  <a:schemeClr val="tx1"/>
                </a:solidFill>
                <a:effectLst/>
                <a:latin typeface="+mn-lt"/>
                <a:ea typeface="+mn-ea"/>
                <a:cs typeface="+mn-cs"/>
              </a:rPr>
              <a:t>ring </a:t>
            </a:r>
            <a:r>
              <a:rPr lang="en-US" sz="1200" kern="1200" dirty="0" smtClean="0">
                <a:solidFill>
                  <a:schemeClr val="tx1"/>
                </a:solidFill>
                <a:effectLst/>
                <a:latin typeface="+mn-lt"/>
                <a:ea typeface="+mn-ea"/>
                <a:cs typeface="+mn-cs"/>
              </a:rPr>
              <a:t>structures.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593459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Replication is semiconservative; one strand serves as the template for a new, complementary strand. Replication occurs in</a:t>
            </a:r>
            <a:r>
              <a:rPr lang="en-US" sz="1200" kern="1200" baseline="0" dirty="0" smtClean="0">
                <a:solidFill>
                  <a:schemeClr val="tx1"/>
                </a:solidFill>
                <a:effectLst/>
                <a:latin typeface="+mn-lt"/>
                <a:ea typeface="+mn-ea"/>
                <a:cs typeface="+mn-cs"/>
              </a:rPr>
              <a:t> both directions </a:t>
            </a:r>
            <a:r>
              <a:rPr lang="en-US" sz="1200" kern="1200" dirty="0" smtClean="0">
                <a:solidFill>
                  <a:schemeClr val="tx1"/>
                </a:solidFill>
                <a:effectLst/>
                <a:latin typeface="+mn-lt"/>
                <a:ea typeface="+mn-ea"/>
                <a:cs typeface="+mn-cs"/>
              </a:rPr>
              <a:t>and differs in the production of the leading and lagging strands.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only enzymes of replication that students need to know for the AP exam are: DNA polymerase, ligase, helicase and topoisomerase. Briefly review their functions with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1616746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effectLst/>
              </a:rPr>
              <a:t>RNAi</a:t>
            </a:r>
            <a:r>
              <a:rPr lang="en-US" dirty="0" smtClean="0">
                <a:effectLst/>
              </a:rPr>
              <a:t> is the silencing of gene expression that is triggered by the presence of a short RNA</a:t>
            </a:r>
            <a:r>
              <a:rPr lang="en-US" baseline="0" dirty="0" smtClean="0">
                <a:effectLst/>
              </a:rPr>
              <a:t> molecule </a:t>
            </a:r>
            <a:r>
              <a:rPr lang="en-US" dirty="0" smtClean="0">
                <a:effectLst/>
              </a:rPr>
              <a:t>homologous to a portion of a gene. With the help of protein complexes and enzymes in the cell, the messenger RNA of the gene is either cleaved and degraded or translation of the mRNA is blocked. </a:t>
            </a:r>
            <a:r>
              <a:rPr lang="en-US" dirty="0" err="1" smtClean="0">
                <a:effectLst/>
              </a:rPr>
              <a:t>RNAi</a:t>
            </a:r>
            <a:r>
              <a:rPr lang="en-US" dirty="0" smtClean="0">
                <a:effectLst/>
              </a:rPr>
              <a:t> involves small interfering RNAs and microRNAs.</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2617686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1.gif"/></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956097" y="3440429"/>
            <a:ext cx="7312140" cy="2097485"/>
          </a:xfrm>
        </p:spPr>
        <p:txBody>
          <a:bodyPr>
            <a:normAutofit/>
          </a:bodyPr>
          <a:lstStyle/>
          <a:p>
            <a:r>
              <a:rPr lang="en-US" sz="6600" b="1" dirty="0" smtClean="0">
                <a:solidFill>
                  <a:srgbClr val="C00000"/>
                </a:solidFill>
              </a:rPr>
              <a:t>Molecular Genetics</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Chapter_17\B_Jpeg_Images\17_Labeled_Images\17_07aTranscriptionStag_4-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837" y="797563"/>
            <a:ext cx="4423364" cy="627514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17\B_Jpeg_Images\17_Labeled_Images\17_13Translation-L.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241702" y="2188482"/>
            <a:ext cx="3297648" cy="45269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Chapter_17\B_Jpeg_Images\17_Labeled_Images\17_10RNASplicing-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2992" y="334851"/>
            <a:ext cx="4721008" cy="185363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88837" y="154546"/>
            <a:ext cx="4602104" cy="523220"/>
          </a:xfrm>
          <a:prstGeom prst="rect">
            <a:avLst/>
          </a:prstGeom>
          <a:noFill/>
        </p:spPr>
        <p:txBody>
          <a:bodyPr wrap="square" rtlCol="0">
            <a:spAutoFit/>
          </a:bodyPr>
          <a:lstStyle/>
          <a:p>
            <a:r>
              <a:rPr lang="en-US" sz="2800" b="1" dirty="0" smtClean="0">
                <a:solidFill>
                  <a:srgbClr val="C00000"/>
                </a:solidFill>
              </a:rPr>
              <a:t>Transcription &amp; Translation</a:t>
            </a:r>
            <a:endParaRPr lang="en-US" sz="2800" b="1" dirty="0">
              <a:solidFill>
                <a:srgbClr val="C00000"/>
              </a:solidFill>
            </a:endParaRPr>
          </a:p>
        </p:txBody>
      </p:sp>
    </p:spTree>
    <p:extLst>
      <p:ext uri="{BB962C8B-B14F-4D97-AF65-F5344CB8AC3E}">
        <p14:creationId xmlns:p14="http://schemas.microsoft.com/office/powerpoint/2010/main" val="13178751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replication</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D:\Chapter_18\B_Jpeg_Images\18_Labeled_Images\18_09ActivatorAction_3-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933" y="1384995"/>
            <a:ext cx="6344834" cy="54681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http://gargasz.info/wp-content/uploads/2011/02/happy-sad-faces-300x9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463" y="5715847"/>
            <a:ext cx="2523067" cy="83261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7069" y="4906857"/>
            <a:ext cx="3522133" cy="984885"/>
          </a:xfrm>
          <a:prstGeom prst="rect">
            <a:avLst/>
          </a:prstGeom>
          <a:noFill/>
        </p:spPr>
        <p:txBody>
          <a:bodyPr wrap="square" rtlCol="0">
            <a:spAutoFit/>
          </a:bodyPr>
          <a:lstStyle/>
          <a:p>
            <a:pPr algn="ctr"/>
            <a:r>
              <a:rPr lang="en-US" sz="2000" b="1" dirty="0">
                <a:solidFill>
                  <a:srgbClr val="C00000"/>
                </a:solidFill>
              </a:rPr>
              <a:t>Mutations can be positive, negative or neutral</a:t>
            </a:r>
            <a:r>
              <a:rPr lang="en-US" b="1" dirty="0">
                <a:solidFill>
                  <a:srgbClr val="C00000"/>
                </a:solidFill>
              </a:rPr>
              <a:t/>
            </a:r>
            <a:br>
              <a:rPr lang="en-US" b="1" dirty="0">
                <a:solidFill>
                  <a:srgbClr val="C00000"/>
                </a:solidFill>
              </a:rPr>
            </a:br>
            <a:endParaRPr lang="en-US" dirty="0"/>
          </a:p>
        </p:txBody>
      </p:sp>
      <p:sp>
        <p:nvSpPr>
          <p:cNvPr id="6" name="TextBox 5"/>
          <p:cNvSpPr txBox="1"/>
          <p:nvPr/>
        </p:nvSpPr>
        <p:spPr>
          <a:xfrm>
            <a:off x="152400" y="0"/>
            <a:ext cx="8856133" cy="1384995"/>
          </a:xfrm>
          <a:prstGeom prst="rect">
            <a:avLst/>
          </a:prstGeom>
          <a:noFill/>
        </p:spPr>
        <p:txBody>
          <a:bodyPr wrap="square" rtlCol="0">
            <a:spAutoFit/>
          </a:bodyPr>
          <a:lstStyle/>
          <a:p>
            <a:pPr algn="ctr"/>
            <a:r>
              <a:rPr lang="en-US" sz="2800" b="1" dirty="0" smtClean="0">
                <a:solidFill>
                  <a:srgbClr val="C00000"/>
                </a:solidFill>
              </a:rPr>
              <a:t>Eukaryotic regulation of gene expression involves </a:t>
            </a:r>
            <a:r>
              <a:rPr lang="en-US" sz="2800" b="1" dirty="0">
                <a:solidFill>
                  <a:srgbClr val="C00000"/>
                </a:solidFill>
              </a:rPr>
              <a:t>regulatory genes, regulatory elements and transcription factors that act in concert</a:t>
            </a:r>
          </a:p>
        </p:txBody>
      </p:sp>
    </p:spTree>
    <p:extLst>
      <p:ext uri="{BB962C8B-B14F-4D97-AF65-F5344CB8AC3E}">
        <p14:creationId xmlns:p14="http://schemas.microsoft.com/office/powerpoint/2010/main" val="3523506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008534" cy="1143000"/>
          </a:xfrm>
        </p:spPr>
        <p:txBody>
          <a:bodyPr>
            <a:noAutofit/>
          </a:bodyPr>
          <a:lstStyle/>
          <a:p>
            <a:r>
              <a:rPr lang="en-US" sz="3200" b="1" dirty="0" smtClean="0">
                <a:solidFill>
                  <a:srgbClr val="C00000"/>
                </a:solidFill>
              </a:rPr>
              <a:t>Eukaryotic gene regulation: before transcription, after transcription </a:t>
            </a:r>
            <a:r>
              <a:rPr lang="en-US" sz="3200" b="1" dirty="0" smtClean="0">
                <a:solidFill>
                  <a:srgbClr val="C00000"/>
                </a:solidFill>
              </a:rPr>
              <a:t>and </a:t>
            </a:r>
            <a:r>
              <a:rPr lang="en-US" sz="3200" b="1" dirty="0" smtClean="0">
                <a:solidFill>
                  <a:srgbClr val="C00000"/>
                </a:solidFill>
              </a:rPr>
              <a:t>after translation</a:t>
            </a:r>
            <a:endParaRPr lang="en-US" sz="3200" b="1" dirty="0">
              <a:solidFill>
                <a:srgbClr val="C00000"/>
              </a:solidFill>
            </a:endParaRPr>
          </a:p>
        </p:txBody>
      </p:sp>
      <p:pic>
        <p:nvPicPr>
          <p:cNvPr id="3075" name="Picture 3" descr="D:\Chapter_18\B_Jpeg_Images\18_Labeled_Images\18_06bEukGeneExpRegulatio-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9273" y="1333326"/>
            <a:ext cx="4704727" cy="50657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Chapter_18\B_Jpeg_Images\18_Labeled_Images\18_06aEukGeneExpRegulatio-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398" y="1143001"/>
            <a:ext cx="4271410" cy="5446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90622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4000" b="1" dirty="0" smtClean="0">
                <a:solidFill>
                  <a:srgbClr val="002060"/>
                </a:solidFill>
              </a:rPr>
              <a:t>Clue: inactive repressor</a:t>
            </a:r>
            <a:endParaRPr lang="en-US" sz="9600" b="1" dirty="0">
              <a:solidFill>
                <a:srgbClr val="002060"/>
              </a:solidFill>
            </a:endParaRPr>
          </a:p>
        </p:txBody>
      </p:sp>
      <p:pic>
        <p:nvPicPr>
          <p:cNvPr id="4" name="Content Placeholder 3" descr="http://faculty.ccbcmd.edu/courses/bio141/lecguide/unit7/genetics/protsyn/regulation/images/u4fg4a1.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2273119" y="3863662"/>
            <a:ext cx="4539803" cy="2383093"/>
          </a:xfrm>
          <a:prstGeom prst="rect">
            <a:avLst/>
          </a:prstGeom>
          <a:noFill/>
          <a:ln>
            <a:noFill/>
          </a:ln>
        </p:spPr>
      </p:pic>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D:\Chapter_18\B_Jpeg_Images\18_Labeled_Images\18_04-LacOper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 y="137160"/>
            <a:ext cx="7894320"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30333" y="1493948"/>
            <a:ext cx="4417453" cy="1231106"/>
          </a:xfrm>
          <a:prstGeom prst="rect">
            <a:avLst/>
          </a:prstGeom>
          <a:noFill/>
        </p:spPr>
        <p:txBody>
          <a:bodyPr wrap="square" rtlCol="0">
            <a:spAutoFit/>
          </a:bodyPr>
          <a:lstStyle/>
          <a:p>
            <a:pPr algn="ctr"/>
            <a:r>
              <a:rPr lang="en-US" sz="2800" b="1" dirty="0" smtClean="0">
                <a:solidFill>
                  <a:srgbClr val="C00000"/>
                </a:solidFill>
              </a:rPr>
              <a:t>Prokaryotic Gene Regulation</a:t>
            </a:r>
          </a:p>
          <a:p>
            <a:pPr algn="ctr"/>
            <a:endParaRPr lang="en-US" sz="1000" b="1" dirty="0" smtClean="0">
              <a:solidFill>
                <a:srgbClr val="C00000"/>
              </a:solidFill>
            </a:endParaRPr>
          </a:p>
          <a:p>
            <a:pPr algn="ctr"/>
            <a:r>
              <a:rPr lang="en-US" sz="3600" b="1" dirty="0" smtClean="0">
                <a:solidFill>
                  <a:srgbClr val="C00000"/>
                </a:solidFill>
              </a:rPr>
              <a:t>Inducible Operon</a:t>
            </a:r>
            <a:endParaRPr lang="en-US" sz="3600" b="1" dirty="0">
              <a:solidFill>
                <a:srgbClr val="C00000"/>
              </a:solidFill>
            </a:endParaRPr>
          </a:p>
        </p:txBody>
      </p:sp>
    </p:spTree>
    <p:extLst>
      <p:ext uri="{BB962C8B-B14F-4D97-AF65-F5344CB8AC3E}">
        <p14:creationId xmlns:p14="http://schemas.microsoft.com/office/powerpoint/2010/main" val="4234357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D:\Chapter_18\B_Jpeg_Images\18_Labeled_Images\18_03-TrpOper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256" y="137160"/>
            <a:ext cx="8095488"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404575" y="4378817"/>
            <a:ext cx="4739425" cy="1231106"/>
          </a:xfrm>
          <a:prstGeom prst="rect">
            <a:avLst/>
          </a:prstGeom>
          <a:noFill/>
        </p:spPr>
        <p:txBody>
          <a:bodyPr wrap="square" rtlCol="0">
            <a:spAutoFit/>
          </a:bodyPr>
          <a:lstStyle/>
          <a:p>
            <a:pPr algn="ctr"/>
            <a:r>
              <a:rPr lang="en-US" sz="2800" b="1" dirty="0">
                <a:solidFill>
                  <a:srgbClr val="C00000"/>
                </a:solidFill>
              </a:rPr>
              <a:t>Prokaryotic Gene Regulation</a:t>
            </a:r>
          </a:p>
          <a:p>
            <a:pPr algn="ctr"/>
            <a:endParaRPr lang="en-US" sz="1000" b="1" dirty="0" smtClean="0">
              <a:solidFill>
                <a:srgbClr val="C00000"/>
              </a:solidFill>
            </a:endParaRPr>
          </a:p>
          <a:p>
            <a:pPr algn="ctr"/>
            <a:r>
              <a:rPr lang="en-US" sz="3600" b="1" dirty="0" smtClean="0">
                <a:solidFill>
                  <a:srgbClr val="C00000"/>
                </a:solidFill>
              </a:rPr>
              <a:t>Repressible Operon</a:t>
            </a:r>
            <a:endParaRPr lang="en-US" sz="3600" b="1" dirty="0">
              <a:solidFill>
                <a:srgbClr val="C00000"/>
              </a:solidFill>
            </a:endParaRPr>
          </a:p>
        </p:txBody>
      </p:sp>
    </p:spTree>
    <p:extLst>
      <p:ext uri="{BB962C8B-B14F-4D97-AF65-F5344CB8AC3E}">
        <p14:creationId xmlns:p14="http://schemas.microsoft.com/office/powerpoint/2010/main" val="9600941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29733" y="3684684"/>
            <a:ext cx="4903286" cy="2924767"/>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2478" y="296213"/>
            <a:ext cx="4970090" cy="3168203"/>
          </a:xfrm>
          <a:prstGeom prst="rect">
            <a:avLst/>
          </a:prstGeom>
        </p:spPr>
      </p:pic>
      <p:sp>
        <p:nvSpPr>
          <p:cNvPr id="7" name="TextBox 6"/>
          <p:cNvSpPr txBox="1"/>
          <p:nvPr/>
        </p:nvSpPr>
        <p:spPr>
          <a:xfrm>
            <a:off x="1" y="296214"/>
            <a:ext cx="3129732" cy="2554545"/>
          </a:xfrm>
          <a:prstGeom prst="rect">
            <a:avLst/>
          </a:prstGeom>
          <a:noFill/>
        </p:spPr>
        <p:txBody>
          <a:bodyPr wrap="square" rtlCol="0">
            <a:spAutoFit/>
          </a:bodyPr>
          <a:lstStyle/>
          <a:p>
            <a:pPr algn="ctr"/>
            <a:r>
              <a:rPr lang="en-US" sz="3200" b="1" dirty="0" smtClean="0">
                <a:solidFill>
                  <a:srgbClr val="C00000"/>
                </a:solidFill>
              </a:rPr>
              <a:t>Positive vs. </a:t>
            </a:r>
            <a:r>
              <a:rPr lang="en-US" sz="3200" b="1" dirty="0">
                <a:solidFill>
                  <a:srgbClr val="C00000"/>
                </a:solidFill>
              </a:rPr>
              <a:t>Negative Prokaryotic Gene Regulation</a:t>
            </a:r>
          </a:p>
          <a:p>
            <a:pPr algn="ctr"/>
            <a:endParaRPr lang="en-US" sz="3200" b="1" dirty="0">
              <a:solidFill>
                <a:srgbClr val="C00000"/>
              </a:solidFill>
            </a:endParaRPr>
          </a:p>
        </p:txBody>
      </p:sp>
    </p:spTree>
    <p:extLst>
      <p:ext uri="{BB962C8B-B14F-4D97-AF65-F5344CB8AC3E}">
        <p14:creationId xmlns:p14="http://schemas.microsoft.com/office/powerpoint/2010/main" val="17170187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9600" dirty="0" smtClean="0">
              <a:solidFill>
                <a:srgbClr val="C00000"/>
              </a:solidFill>
            </a:endParaRPr>
          </a:p>
          <a:p>
            <a:pPr marL="0" indent="0" algn="ctr">
              <a:buNone/>
            </a:pPr>
            <a:r>
              <a:rPr lang="en-US" sz="3600" b="1" dirty="0" smtClean="0">
                <a:solidFill>
                  <a:srgbClr val="002060"/>
                </a:solidFill>
              </a:rPr>
              <a:t>Clue: different DNA</a:t>
            </a:r>
            <a:endParaRPr lang="en-US" sz="3600" b="1" i="1" dirty="0">
              <a:solidFill>
                <a:srgbClr val="002060"/>
              </a:solidFill>
            </a:endParaRPr>
          </a:p>
        </p:txBody>
      </p:sp>
      <p:pic>
        <p:nvPicPr>
          <p:cNvPr id="5" name="Picture 4" descr="http://www.mun.ca/biology/desmid/brian/BIOL3530/DB_03/fig3_52.jpg"/>
          <p:cNvPicPr/>
          <p:nvPr/>
        </p:nvPicPr>
        <p:blipFill>
          <a:blip r:embed="rId3">
            <a:extLst>
              <a:ext uri="{28A0092B-C50C-407E-A947-70E740481C1C}">
                <a14:useLocalDpi xmlns:a14="http://schemas.microsoft.com/office/drawing/2010/main" val="0"/>
              </a:ext>
            </a:extLst>
          </a:blip>
          <a:srcRect/>
          <a:stretch>
            <a:fillRect/>
          </a:stretch>
        </p:blipFill>
        <p:spPr bwMode="auto">
          <a:xfrm>
            <a:off x="1016000" y="3810000"/>
            <a:ext cx="7518400" cy="2912533"/>
          </a:xfrm>
          <a:prstGeom prst="rect">
            <a:avLst/>
          </a:prstGeom>
          <a:noFill/>
          <a:ln>
            <a:noFill/>
          </a:ln>
        </p:spPr>
      </p:pic>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lysis</a:t>
            </a:r>
            <a:endParaRPr lang="en-US" sz="3600" b="1" dirty="0">
              <a:solidFill>
                <a:srgbClr val="002060"/>
              </a:solidFill>
            </a:endParaRPr>
          </a:p>
        </p:txBody>
      </p:sp>
      <p:pic>
        <p:nvPicPr>
          <p:cNvPr id="56322" name="Picture 2" descr="http://www.utm.utoronto.ca/~w3cellan/images/apoptos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437" y="4224271"/>
            <a:ext cx="8505245" cy="2112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baseline="30000" dirty="0" smtClean="0">
                <a:solidFill>
                  <a:srgbClr val="002060"/>
                </a:solidFill>
              </a:rPr>
              <a:t>32</a:t>
            </a:r>
            <a:r>
              <a:rPr lang="en-US" sz="3600" b="1" dirty="0" smtClean="0">
                <a:solidFill>
                  <a:srgbClr val="002060"/>
                </a:solidFill>
              </a:rPr>
              <a:t>P </a:t>
            </a:r>
            <a:r>
              <a:rPr lang="en-US" sz="3600" b="1" dirty="0">
                <a:solidFill>
                  <a:srgbClr val="002060"/>
                </a:solidFill>
              </a:rPr>
              <a:t>entered the bacterial cells</a:t>
            </a: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653" y="3957588"/>
            <a:ext cx="3483735" cy="2803819"/>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6952" y="3959469"/>
            <a:ext cx="3810000" cy="2801938"/>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8</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i="1" dirty="0" err="1" smtClean="0">
                <a:solidFill>
                  <a:srgbClr val="002060"/>
                </a:solidFill>
              </a:rPr>
              <a:t>Bam</a:t>
            </a:r>
            <a:r>
              <a:rPr lang="en-US" sz="3600" b="1" dirty="0" err="1" smtClean="0">
                <a:solidFill>
                  <a:srgbClr val="002060"/>
                </a:solidFill>
              </a:rPr>
              <a:t>HI</a:t>
            </a:r>
            <a:r>
              <a:rPr lang="en-US" sz="3600" b="1" dirty="0" smtClean="0">
                <a:solidFill>
                  <a:srgbClr val="002060"/>
                </a:solidFill>
              </a:rPr>
              <a:t> has three restriction sites on the plasmid</a:t>
            </a:r>
            <a:endParaRPr lang="en-US" sz="3600" b="1" dirty="0">
              <a:solidFill>
                <a:srgbClr val="002060"/>
              </a:solidFill>
            </a:endParaRPr>
          </a:p>
        </p:txBody>
      </p:sp>
      <p:pic>
        <p:nvPicPr>
          <p:cNvPr id="4" name="Picture 3" descr="C:\Users\Daniel\Documents\img037.jpg"/>
          <p:cNvPicPr/>
          <p:nvPr/>
        </p:nvPicPr>
        <p:blipFill>
          <a:blip r:embed="rId3">
            <a:extLst>
              <a:ext uri="{28A0092B-C50C-407E-A947-70E740481C1C}">
                <a14:useLocalDpi xmlns:a14="http://schemas.microsoft.com/office/drawing/2010/main" val="0"/>
              </a:ext>
            </a:extLst>
          </a:blip>
          <a:srcRect/>
          <a:stretch>
            <a:fillRect/>
          </a:stretch>
        </p:blipFill>
        <p:spPr bwMode="auto">
          <a:xfrm>
            <a:off x="2215166" y="4520485"/>
            <a:ext cx="4365937" cy="2023995"/>
          </a:xfrm>
          <a:prstGeom prst="rect">
            <a:avLst/>
          </a:prstGeom>
          <a:noFill/>
          <a:ln>
            <a:noFill/>
          </a:ln>
        </p:spPr>
      </p:pic>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Chapter_20\B_Jpeg_Images\20_Labeled_Images\20_09aGelElectrophoresis-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3022" y="785610"/>
            <a:ext cx="6038775" cy="60499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849" y="139279"/>
            <a:ext cx="5782616" cy="646331"/>
          </a:xfrm>
          <a:prstGeom prst="rect">
            <a:avLst/>
          </a:prstGeom>
          <a:noFill/>
        </p:spPr>
        <p:txBody>
          <a:bodyPr wrap="square" rtlCol="0">
            <a:spAutoFit/>
          </a:bodyPr>
          <a:lstStyle/>
          <a:p>
            <a:r>
              <a:rPr lang="en-US" sz="3600" b="1" dirty="0" smtClean="0">
                <a:solidFill>
                  <a:srgbClr val="C00000"/>
                </a:solidFill>
              </a:rPr>
              <a:t>Gel Electrophoresis</a:t>
            </a:r>
            <a:endParaRPr lang="en-US" sz="3600" b="1" dirty="0">
              <a:solidFill>
                <a:srgbClr val="C00000"/>
              </a:solidFill>
            </a:endParaRPr>
          </a:p>
        </p:txBody>
      </p:sp>
    </p:spTree>
    <p:extLst>
      <p:ext uri="{BB962C8B-B14F-4D97-AF65-F5344CB8AC3E}">
        <p14:creationId xmlns:p14="http://schemas.microsoft.com/office/powerpoint/2010/main" val="1596678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9</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scattered colonies of bacteria</a:t>
            </a:r>
            <a:endParaRPr lang="en-US" sz="3600" b="1" dirty="0">
              <a:solidFill>
                <a:srgbClr val="002060"/>
              </a:solidFill>
            </a:endParaRPr>
          </a:p>
        </p:txBody>
      </p:sp>
      <p:pic>
        <p:nvPicPr>
          <p:cNvPr id="4" name="Picture 3" descr="C:\Users\Daniel\Documents\img035.jpg"/>
          <p:cNvPicPr/>
          <p:nvPr/>
        </p:nvPicPr>
        <p:blipFill>
          <a:blip r:embed="rId3">
            <a:extLst>
              <a:ext uri="{28A0092B-C50C-407E-A947-70E740481C1C}">
                <a14:useLocalDpi xmlns:a14="http://schemas.microsoft.com/office/drawing/2010/main" val="0"/>
              </a:ext>
            </a:extLst>
          </a:blip>
          <a:srcRect/>
          <a:stretch>
            <a:fillRect/>
          </a:stretch>
        </p:blipFill>
        <p:spPr bwMode="auto">
          <a:xfrm>
            <a:off x="1622737" y="4062411"/>
            <a:ext cx="5975799" cy="2063751"/>
          </a:xfrm>
          <a:prstGeom prst="rect">
            <a:avLst/>
          </a:prstGeom>
          <a:noFill/>
          <a:ln>
            <a:no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94" y="817441"/>
            <a:ext cx="3083685" cy="2024642"/>
          </a:xfrm>
          <a:prstGeom prst="rect">
            <a:avLst/>
          </a:prstGeom>
        </p:spPr>
      </p:pic>
    </p:spTree>
    <p:extLst>
      <p:ext uri="{BB962C8B-B14F-4D97-AF65-F5344CB8AC3E}">
        <p14:creationId xmlns:p14="http://schemas.microsoft.com/office/powerpoint/2010/main" val="1273542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Chapter_20\B_Jpeg_Images\20_Labeled_Images\20_02bGeneCloningPreview-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9641" y="140208"/>
            <a:ext cx="7181088" cy="65775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15909" y="811369"/>
            <a:ext cx="3374265" cy="954107"/>
          </a:xfrm>
          <a:prstGeom prst="rect">
            <a:avLst/>
          </a:prstGeom>
          <a:noFill/>
        </p:spPr>
        <p:txBody>
          <a:bodyPr wrap="square" rtlCol="0">
            <a:spAutoFit/>
          </a:bodyPr>
          <a:lstStyle/>
          <a:p>
            <a:pPr algn="ctr"/>
            <a:r>
              <a:rPr lang="en-US" sz="2800" b="1" dirty="0" smtClean="0">
                <a:solidFill>
                  <a:srgbClr val="C00000"/>
                </a:solidFill>
              </a:rPr>
              <a:t>Products of </a:t>
            </a:r>
          </a:p>
          <a:p>
            <a:pPr algn="ctr"/>
            <a:r>
              <a:rPr lang="en-US" sz="2800" b="1" dirty="0" smtClean="0">
                <a:solidFill>
                  <a:srgbClr val="C00000"/>
                </a:solidFill>
              </a:rPr>
              <a:t>Genetic Engineering</a:t>
            </a:r>
            <a:endParaRPr lang="en-US" sz="2800" b="1" dirty="0">
              <a:solidFill>
                <a:srgbClr val="C00000"/>
              </a:solidFill>
            </a:endParaRPr>
          </a:p>
        </p:txBody>
      </p:sp>
    </p:spTree>
    <p:extLst>
      <p:ext uri="{BB962C8B-B14F-4D97-AF65-F5344CB8AC3E}">
        <p14:creationId xmlns:p14="http://schemas.microsoft.com/office/powerpoint/2010/main" val="4206588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182880" y="1257935"/>
            <a:ext cx="8263890" cy="5387563"/>
          </a:xfrm>
        </p:spPr>
        <p:txBody>
          <a:bodyPr>
            <a:normAutofit lnSpcReduction="10000"/>
          </a:bodyPr>
          <a:lstStyle/>
          <a:p>
            <a:pPr marL="0" indent="0">
              <a:buNone/>
            </a:pPr>
            <a:r>
              <a:rPr lang="en-US" sz="2800" b="1" dirty="0" smtClean="0"/>
              <a:t>The correct answer: </a:t>
            </a:r>
            <a:r>
              <a:rPr lang="en-US" sz="2800" b="1" dirty="0" smtClean="0">
                <a:solidFill>
                  <a:srgbClr val="C00000"/>
                </a:solidFill>
              </a:rPr>
              <a:t>85%</a:t>
            </a:r>
            <a:endParaRPr lang="en-US" sz="2800" b="1" dirty="0">
              <a:solidFill>
                <a:srgbClr val="C00000"/>
              </a:solidFill>
            </a:endParaRPr>
          </a:p>
          <a:p>
            <a:pPr marL="0" indent="0">
              <a:buNone/>
            </a:pPr>
            <a:endParaRPr lang="en-US" sz="800" b="1" dirty="0"/>
          </a:p>
          <a:p>
            <a:pPr marL="0" indent="0">
              <a:buNone/>
            </a:pPr>
            <a:r>
              <a:rPr lang="en-US" sz="2800" b="1" dirty="0" smtClean="0"/>
              <a:t>Solution:	</a:t>
            </a:r>
            <a:endParaRPr lang="en-US" sz="2800" b="1" dirty="0"/>
          </a:p>
          <a:p>
            <a:pPr marL="0" indent="0">
              <a:buNone/>
            </a:pPr>
            <a:r>
              <a:rPr lang="en-US" sz="1800" dirty="0" smtClean="0"/>
              <a:t>	</a:t>
            </a:r>
            <a:r>
              <a:rPr lang="en-US" sz="2800" dirty="0" smtClean="0"/>
              <a:t>Mouse </a:t>
            </a:r>
            <a:r>
              <a:rPr lang="en-US" sz="2800" i="1" dirty="0"/>
              <a:t>Pax6</a:t>
            </a:r>
            <a:r>
              <a:rPr lang="en-US" sz="2800" dirty="0"/>
              <a:t> gene:</a:t>
            </a:r>
          </a:p>
          <a:p>
            <a:pPr marL="0" indent="0">
              <a:buNone/>
            </a:pPr>
            <a:r>
              <a:rPr lang="en-US" sz="2800" dirty="0" smtClean="0"/>
              <a:t>	5</a:t>
            </a:r>
            <a:r>
              <a:rPr lang="en-US" sz="2800" dirty="0"/>
              <a:t>’-GTA TC</a:t>
            </a:r>
            <a:r>
              <a:rPr lang="en-US" sz="2800" dirty="0">
                <a:solidFill>
                  <a:srgbClr val="C00000"/>
                </a:solidFill>
              </a:rPr>
              <a:t>C</a:t>
            </a:r>
            <a:r>
              <a:rPr lang="en-US" sz="2800" dirty="0"/>
              <a:t> AA</a:t>
            </a:r>
            <a:r>
              <a:rPr lang="en-US" sz="2800" dirty="0">
                <a:solidFill>
                  <a:srgbClr val="C00000"/>
                </a:solidFill>
              </a:rPr>
              <a:t>C</a:t>
            </a:r>
            <a:r>
              <a:rPr lang="en-US" sz="2800" dirty="0"/>
              <a:t> GG</a:t>
            </a:r>
            <a:r>
              <a:rPr lang="en-US" sz="2800" dirty="0">
                <a:solidFill>
                  <a:srgbClr val="C00000"/>
                </a:solidFill>
              </a:rPr>
              <a:t>T</a:t>
            </a:r>
            <a:r>
              <a:rPr lang="en-US" sz="2800" dirty="0"/>
              <a:t> TGT GTG AG</a:t>
            </a:r>
            <a:r>
              <a:rPr lang="en-US" sz="2800" dirty="0">
                <a:solidFill>
                  <a:srgbClr val="C00000"/>
                </a:solidFill>
              </a:rPr>
              <a:t>T</a:t>
            </a:r>
            <a:r>
              <a:rPr lang="en-US" sz="2800" dirty="0"/>
              <a:t> AAA ATT-3</a:t>
            </a:r>
            <a:r>
              <a:rPr lang="en-US" sz="2800" dirty="0" smtClean="0"/>
              <a:t>’</a:t>
            </a:r>
          </a:p>
          <a:p>
            <a:pPr marL="0" indent="0">
              <a:buNone/>
            </a:pPr>
            <a:endParaRPr lang="en-US" sz="800" dirty="0"/>
          </a:p>
          <a:p>
            <a:pPr marL="0" indent="0">
              <a:buNone/>
            </a:pPr>
            <a:r>
              <a:rPr lang="en-US" sz="2800" dirty="0" smtClean="0"/>
              <a:t>	Fruit </a:t>
            </a:r>
            <a:r>
              <a:rPr lang="en-US" sz="2800" dirty="0"/>
              <a:t>fly </a:t>
            </a:r>
            <a:r>
              <a:rPr lang="en-US" sz="2800" i="1" dirty="0"/>
              <a:t>eyeless</a:t>
            </a:r>
            <a:r>
              <a:rPr lang="en-US" sz="2800" dirty="0"/>
              <a:t> gene:</a:t>
            </a:r>
          </a:p>
          <a:p>
            <a:pPr marL="0" indent="0">
              <a:buNone/>
            </a:pPr>
            <a:r>
              <a:rPr lang="en-US" sz="2800" dirty="0" smtClean="0"/>
              <a:t>	5</a:t>
            </a:r>
            <a:r>
              <a:rPr lang="en-US" sz="2800" dirty="0"/>
              <a:t>’-GTA TC</a:t>
            </a:r>
            <a:r>
              <a:rPr lang="en-US" sz="2800" dirty="0">
                <a:solidFill>
                  <a:srgbClr val="C00000"/>
                </a:solidFill>
              </a:rPr>
              <a:t>A</a:t>
            </a:r>
            <a:r>
              <a:rPr lang="en-US" sz="2800" dirty="0"/>
              <a:t> AA</a:t>
            </a:r>
            <a:r>
              <a:rPr lang="en-US" sz="2800" dirty="0">
                <a:solidFill>
                  <a:srgbClr val="C00000"/>
                </a:solidFill>
              </a:rPr>
              <a:t>T</a:t>
            </a:r>
            <a:r>
              <a:rPr lang="en-US" sz="2800" dirty="0"/>
              <a:t> GG</a:t>
            </a:r>
            <a:r>
              <a:rPr lang="en-US" sz="2800" dirty="0">
                <a:solidFill>
                  <a:srgbClr val="C00000"/>
                </a:solidFill>
              </a:rPr>
              <a:t>A</a:t>
            </a:r>
            <a:r>
              <a:rPr lang="en-US" sz="2800" dirty="0"/>
              <a:t> TGT GTG AG</a:t>
            </a:r>
            <a:r>
              <a:rPr lang="en-US" sz="2800" dirty="0">
                <a:solidFill>
                  <a:srgbClr val="C00000"/>
                </a:solidFill>
              </a:rPr>
              <a:t>C</a:t>
            </a:r>
            <a:r>
              <a:rPr lang="en-US" sz="2800" dirty="0"/>
              <a:t> AAA ATT-3’</a:t>
            </a:r>
          </a:p>
          <a:p>
            <a:pPr marL="0" indent="0">
              <a:buNone/>
            </a:pPr>
            <a:endParaRPr lang="en-US" sz="1800" b="1" dirty="0" smtClean="0"/>
          </a:p>
          <a:p>
            <a:pPr marL="0" indent="0" algn="ctr">
              <a:buNone/>
            </a:pPr>
            <a:r>
              <a:rPr lang="en-US" sz="2400" b="1" dirty="0" smtClean="0"/>
              <a:t>Total number of bases = 27</a:t>
            </a:r>
          </a:p>
          <a:p>
            <a:pPr marL="0" indent="0" algn="ctr">
              <a:buNone/>
            </a:pPr>
            <a:r>
              <a:rPr lang="en-US" sz="2400" b="1" dirty="0" smtClean="0"/>
              <a:t>Number of differences = 4</a:t>
            </a:r>
          </a:p>
          <a:p>
            <a:pPr marL="0" indent="0" algn="ctr">
              <a:buNone/>
            </a:pPr>
            <a:r>
              <a:rPr lang="en-US" sz="2400" b="1" dirty="0" smtClean="0"/>
              <a:t>Number of identical bases = 23</a:t>
            </a:r>
          </a:p>
          <a:p>
            <a:pPr marL="0" indent="0" algn="ctr">
              <a:buNone/>
            </a:pPr>
            <a:r>
              <a:rPr lang="en-US" sz="2400" b="1" dirty="0" smtClean="0">
                <a:solidFill>
                  <a:srgbClr val="C00000"/>
                </a:solidFill>
              </a:rPr>
              <a:t>% of identical bases = 23/27 x 100% = 85%</a:t>
            </a:r>
          </a:p>
          <a:p>
            <a:pPr marL="0" indent="0">
              <a:buNone/>
            </a:pPr>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D:\Chapter_21\B_Jpeg_Images\21_Labeled_Images\21_17-HomeoticGenes-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5404" y="274320"/>
            <a:ext cx="4206240"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457200" y="699641"/>
            <a:ext cx="2826913" cy="1143000"/>
          </a:xfrm>
        </p:spPr>
        <p:txBody>
          <a:bodyPr>
            <a:noAutofit/>
          </a:bodyPr>
          <a:lstStyle/>
          <a:p>
            <a:r>
              <a:rPr lang="en-US" sz="2800" b="1" dirty="0" smtClean="0">
                <a:solidFill>
                  <a:srgbClr val="C00000"/>
                </a:solidFill>
              </a:rPr>
              <a:t>Developmental genes in distantly related organisms are similar</a:t>
            </a:r>
            <a:endParaRPr lang="en-US" sz="2800" b="1" dirty="0">
              <a:solidFill>
                <a:srgbClr val="C00000"/>
              </a:solidFill>
            </a:endParaRPr>
          </a:p>
        </p:txBody>
      </p:sp>
    </p:spTree>
    <p:extLst>
      <p:ext uri="{BB962C8B-B14F-4D97-AF65-F5344CB8AC3E}">
        <p14:creationId xmlns:p14="http://schemas.microsoft.com/office/powerpoint/2010/main" val="32590967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4</a:t>
            </a:r>
            <a:r>
              <a:rPr lang="en-US" sz="2800" b="1" dirty="0" smtClean="0">
                <a:solidFill>
                  <a:srgbClr val="002060"/>
                </a:solidFill>
              </a:rPr>
              <a:t> points possible</a:t>
            </a:r>
            <a:endParaRPr lang="en-US" sz="2800" b="1" dirty="0">
              <a:solidFill>
                <a:srgbClr val="00206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397185013"/>
              </p:ext>
            </p:extLst>
          </p:nvPr>
        </p:nvGraphicFramePr>
        <p:xfrm>
          <a:off x="457200" y="1600200"/>
          <a:ext cx="8229600" cy="370840"/>
        </p:xfrm>
        <a:graphic>
          <a:graphicData uri="http://schemas.openxmlformats.org/drawingml/2006/table">
            <a:tbl>
              <a:tblPr firstRow="1" bandRow="1">
                <a:tableStyleId>{2D5ABB26-0587-4C30-8999-92F81FD0307C}</a:tableStyleId>
              </a:tblPr>
              <a:tblGrid>
                <a:gridCol w="4114800"/>
                <a:gridCol w="4114800"/>
              </a:tblGrid>
              <a:tr h="370840">
                <a:tc>
                  <a:txBody>
                    <a:bodyPr/>
                    <a:lstStyle/>
                    <a:p>
                      <a:endParaRPr lang="en-US" dirty="0"/>
                    </a:p>
                  </a:txBody>
                  <a:tcPr/>
                </a:tc>
                <a:tc>
                  <a:txBody>
                    <a:bodyPr/>
                    <a:lstStyle/>
                    <a:p>
                      <a:endParaRPr lang="en-US"/>
                    </a:p>
                  </a:txBody>
                  <a:tcPr/>
                </a:tc>
              </a:tr>
            </a:tbl>
          </a:graphicData>
        </a:graphic>
      </p:graphicFrame>
      <p:pic>
        <p:nvPicPr>
          <p:cNvPr id="4" name="Picture 2" descr="D:\Chapter_17\B_Jpeg_Images\17_Labeled_Images\17_UN07AnsCCQ-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169" y="1418600"/>
            <a:ext cx="6903631" cy="451713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538747" y="6078828"/>
            <a:ext cx="7392473" cy="646331"/>
          </a:xfrm>
          <a:prstGeom prst="rect">
            <a:avLst/>
          </a:prstGeom>
          <a:noFill/>
        </p:spPr>
        <p:txBody>
          <a:bodyPr wrap="square" rtlCol="0">
            <a:spAutoFit/>
          </a:bodyPr>
          <a:lstStyle/>
          <a:p>
            <a:r>
              <a:rPr lang="en-US" b="1" dirty="0" smtClean="0"/>
              <a:t>1 </a:t>
            </a:r>
            <a:r>
              <a:rPr lang="en-US" b="1" dirty="0" err="1" smtClean="0"/>
              <a:t>pt</a:t>
            </a:r>
            <a:r>
              <a:rPr lang="en-US" b="1" dirty="0" smtClean="0"/>
              <a:t> </a:t>
            </a:r>
            <a:r>
              <a:rPr lang="en-US" dirty="0" smtClean="0"/>
              <a:t>– </a:t>
            </a:r>
            <a:r>
              <a:rPr lang="en-US" b="1" dirty="0" smtClean="0">
                <a:solidFill>
                  <a:srgbClr val="C00000"/>
                </a:solidFill>
              </a:rPr>
              <a:t>the point mutation has no effect because it is a silent mutation; both, the original and the mutated DNA code for leucine</a:t>
            </a:r>
            <a:endParaRPr lang="en-US" b="1" dirty="0">
              <a:solidFill>
                <a:srgbClr val="C00000"/>
              </a:solidFill>
            </a:endParaRPr>
          </a:p>
        </p:txBody>
      </p:sp>
      <p:sp>
        <p:nvSpPr>
          <p:cNvPr id="5" name="TextBox 4"/>
          <p:cNvSpPr txBox="1"/>
          <p:nvPr/>
        </p:nvSpPr>
        <p:spPr>
          <a:xfrm>
            <a:off x="244698" y="1417638"/>
            <a:ext cx="1313645" cy="3970318"/>
          </a:xfrm>
          <a:prstGeom prst="rect">
            <a:avLst/>
          </a:prstGeom>
          <a:noFill/>
        </p:spPr>
        <p:txBody>
          <a:bodyPr wrap="square" rtlCol="0">
            <a:spAutoFit/>
          </a:bodyPr>
          <a:lstStyle/>
          <a:p>
            <a:r>
              <a:rPr lang="en-US" b="1" dirty="0" smtClean="0"/>
              <a:t>1 </a:t>
            </a:r>
            <a:r>
              <a:rPr lang="en-US" b="1" dirty="0" err="1" smtClean="0"/>
              <a:t>pt</a:t>
            </a:r>
            <a:r>
              <a:rPr lang="en-US" b="1" dirty="0" smtClean="0"/>
              <a:t> – correct DNA sequences</a:t>
            </a:r>
          </a:p>
          <a:p>
            <a:endParaRPr lang="en-US" b="1" dirty="0"/>
          </a:p>
          <a:p>
            <a:r>
              <a:rPr lang="en-US" b="1" dirty="0" smtClean="0"/>
              <a:t>1 </a:t>
            </a:r>
            <a:r>
              <a:rPr lang="en-US" b="1" dirty="0" err="1" smtClean="0"/>
              <a:t>pt</a:t>
            </a:r>
            <a:r>
              <a:rPr lang="en-US" b="1" dirty="0" smtClean="0"/>
              <a:t> – correct mRNA sequences</a:t>
            </a:r>
          </a:p>
          <a:p>
            <a:endParaRPr lang="en-US" b="1" dirty="0"/>
          </a:p>
          <a:p>
            <a:r>
              <a:rPr lang="en-US" b="1" dirty="0" smtClean="0"/>
              <a:t>1 </a:t>
            </a:r>
            <a:r>
              <a:rPr lang="en-US" b="1" dirty="0" err="1" smtClean="0"/>
              <a:t>pt</a:t>
            </a:r>
            <a:r>
              <a:rPr lang="en-US" b="1" dirty="0" smtClean="0"/>
              <a:t> – correct amino acid sequences</a:t>
            </a:r>
            <a:endParaRPr lang="en-US" b="1" dirty="0"/>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1654935" cy="1143000"/>
          </a:xfrm>
        </p:spPr>
        <p:txBody>
          <a:bodyPr>
            <a:noAutofit/>
          </a:bodyPr>
          <a:lstStyle/>
          <a:p>
            <a:r>
              <a:rPr lang="en-US" sz="3600" b="1" dirty="0" smtClean="0">
                <a:solidFill>
                  <a:srgbClr val="C00000"/>
                </a:solidFill>
              </a:rPr>
              <a:t>Codon Chart</a:t>
            </a:r>
            <a:endParaRPr lang="en-US" sz="3600" b="1" dirty="0">
              <a:solidFill>
                <a:srgbClr val="C00000"/>
              </a:solidFill>
            </a:endParaRPr>
          </a:p>
        </p:txBody>
      </p:sp>
      <p:pic>
        <p:nvPicPr>
          <p:cNvPr id="21506" name="Picture 2" descr="D:\Chapter_17\B_Jpeg_Images\17_Labeled_Images\17_05GeneticCod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5037" y="280416"/>
            <a:ext cx="5480304" cy="657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9709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207" y="60349"/>
            <a:ext cx="8519375" cy="760815"/>
          </a:xfrm>
        </p:spPr>
        <p:txBody>
          <a:bodyPr>
            <a:noAutofit/>
          </a:bodyPr>
          <a:lstStyle/>
          <a:p>
            <a:r>
              <a:rPr lang="en-US" sz="2800" b="1" dirty="0" smtClean="0">
                <a:solidFill>
                  <a:srgbClr val="C00000"/>
                </a:solidFill>
              </a:rPr>
              <a:t>Changes in genotype can result in changes in phenotype</a:t>
            </a:r>
            <a:endParaRPr lang="en-US" sz="2800" b="1" dirty="0">
              <a:solidFill>
                <a:srgbClr val="C00000"/>
              </a:solidFill>
            </a:endParaRPr>
          </a:p>
        </p:txBody>
      </p:sp>
      <p:pic>
        <p:nvPicPr>
          <p:cNvPr id="29698" name="Picture 2" descr="D:\Chapter_17\B_Jpeg_Images\17_Labeled_Images\17_23bPointMutationTypes-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129" y="821164"/>
            <a:ext cx="7969533" cy="6036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4331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descr="D:\Chapter_17\B_Jpeg_Images\17_Labeled_Images\17_23cPointMutationTypes-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664" y="274638"/>
            <a:ext cx="8327136" cy="6583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424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956097" y="3440429"/>
            <a:ext cx="7312140" cy="2097485"/>
          </a:xfrm>
        </p:spPr>
        <p:txBody>
          <a:bodyPr>
            <a:normAutofit/>
          </a:bodyPr>
          <a:lstStyle/>
          <a:p>
            <a:r>
              <a:rPr lang="en-US" sz="6600" b="1" dirty="0" smtClean="0">
                <a:solidFill>
                  <a:srgbClr val="C00000"/>
                </a:solidFill>
              </a:rPr>
              <a:t>Molecular Genetics</a:t>
            </a:r>
            <a:endParaRPr lang="en-US" sz="6600" b="1" dirty="0">
              <a:solidFill>
                <a:srgbClr val="C00000"/>
              </a:solidFill>
            </a:endParaRPr>
          </a:p>
        </p:txBody>
      </p:sp>
      <p:pic>
        <p:nvPicPr>
          <p:cNvPr id="1027" name="Picture 3" descr="D:\Chapter_16\B_Jpeg_Images\16_Labeled_Images\16_04HersheyChaseExp_3-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58" y="619378"/>
            <a:ext cx="8564880" cy="5847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89557" y="412123"/>
            <a:ext cx="6845337" cy="646331"/>
          </a:xfrm>
          <a:prstGeom prst="rect">
            <a:avLst/>
          </a:prstGeom>
          <a:solidFill>
            <a:schemeClr val="bg1"/>
          </a:solidFill>
        </p:spPr>
        <p:txBody>
          <a:bodyPr wrap="square" rtlCol="0">
            <a:spAutoFit/>
          </a:bodyPr>
          <a:lstStyle/>
          <a:p>
            <a:r>
              <a:rPr lang="en-US" sz="3600" b="1" dirty="0" smtClean="0">
                <a:solidFill>
                  <a:srgbClr val="C00000"/>
                </a:solidFill>
              </a:rPr>
              <a:t>Hershey-Chase Experiment</a:t>
            </a:r>
            <a:endParaRPr lang="en-US" sz="3600" b="1" dirty="0">
              <a:solidFill>
                <a:srgbClr val="C00000"/>
              </a:solidFill>
            </a:endParaRPr>
          </a:p>
        </p:txBody>
      </p:sp>
    </p:spTree>
    <p:extLst>
      <p:ext uri="{BB962C8B-B14F-4D97-AF65-F5344CB8AC3E}">
        <p14:creationId xmlns:p14="http://schemas.microsoft.com/office/powerpoint/2010/main" val="35336420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descr="D:\Chapter_17\B_Jpeg_Images\17_Labeled_Images\17_23ePointMutationTypes-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04" y="274638"/>
            <a:ext cx="8546592" cy="6467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9506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251460" y="1417638"/>
            <a:ext cx="8743950" cy="5440362"/>
          </a:xfrm>
        </p:spPr>
        <p:txBody>
          <a:bodyPr>
            <a:normAutofit/>
          </a:bodyPr>
          <a:lstStyle/>
          <a:p>
            <a:pPr marL="0" lvl="0" indent="0">
              <a:buNone/>
            </a:pPr>
            <a:r>
              <a:rPr lang="en-US" sz="2600" b="1" dirty="0" smtClean="0"/>
              <a:t>1 </a:t>
            </a:r>
            <a:r>
              <a:rPr lang="en-US" sz="2600" b="1" dirty="0" err="1" smtClean="0"/>
              <a:t>pt</a:t>
            </a:r>
            <a:r>
              <a:rPr lang="en-US" sz="2600" b="1" dirty="0" smtClean="0"/>
              <a:t> per bullet:</a:t>
            </a:r>
          </a:p>
          <a:p>
            <a:pPr lvl="0"/>
            <a:r>
              <a:rPr lang="en-US" sz="2600" b="1" dirty="0" smtClean="0">
                <a:solidFill>
                  <a:srgbClr val="C00000"/>
                </a:solidFill>
              </a:rPr>
              <a:t>Viral </a:t>
            </a:r>
            <a:r>
              <a:rPr lang="en-US" sz="2600" b="1" dirty="0">
                <a:solidFill>
                  <a:srgbClr val="C00000"/>
                </a:solidFill>
              </a:rPr>
              <a:t>replication allows for mutations to </a:t>
            </a:r>
            <a:r>
              <a:rPr lang="en-US" sz="2600" b="1" dirty="0" smtClean="0">
                <a:solidFill>
                  <a:srgbClr val="C00000"/>
                </a:solidFill>
              </a:rPr>
              <a:t>occur which may lead to acquisition </a:t>
            </a:r>
            <a:r>
              <a:rPr lang="en-US" sz="2600" b="1" dirty="0">
                <a:solidFill>
                  <a:srgbClr val="C00000"/>
                </a:solidFill>
              </a:rPr>
              <a:t>of new phenotypes. </a:t>
            </a:r>
            <a:endParaRPr lang="en-US" sz="2600" b="1" dirty="0" smtClean="0">
              <a:solidFill>
                <a:srgbClr val="C00000"/>
              </a:solidFill>
            </a:endParaRPr>
          </a:p>
          <a:p>
            <a:pPr lvl="0"/>
            <a:r>
              <a:rPr lang="en-US" sz="2600" b="1" dirty="0" smtClean="0">
                <a:solidFill>
                  <a:srgbClr val="006600"/>
                </a:solidFill>
              </a:rPr>
              <a:t>RNA </a:t>
            </a:r>
            <a:r>
              <a:rPr lang="en-US" sz="2600" b="1" dirty="0">
                <a:solidFill>
                  <a:srgbClr val="006600"/>
                </a:solidFill>
              </a:rPr>
              <a:t>viruses lack replication error-checking </a:t>
            </a:r>
            <a:r>
              <a:rPr lang="en-US" sz="2600" b="1" dirty="0" smtClean="0">
                <a:solidFill>
                  <a:srgbClr val="006600"/>
                </a:solidFill>
              </a:rPr>
              <a:t>mechanisms </a:t>
            </a:r>
            <a:r>
              <a:rPr lang="en-US" sz="2600" b="1" dirty="0">
                <a:solidFill>
                  <a:srgbClr val="006600"/>
                </a:solidFill>
              </a:rPr>
              <a:t>and </a:t>
            </a:r>
            <a:r>
              <a:rPr lang="en-US" sz="2600" b="1" dirty="0" smtClean="0">
                <a:solidFill>
                  <a:srgbClr val="006600"/>
                </a:solidFill>
              </a:rPr>
              <a:t>have </a:t>
            </a:r>
            <a:r>
              <a:rPr lang="en-US" sz="2600" b="1" dirty="0">
                <a:solidFill>
                  <a:srgbClr val="006600"/>
                </a:solidFill>
              </a:rPr>
              <a:t>higher rates of </a:t>
            </a:r>
            <a:r>
              <a:rPr lang="en-US" sz="2600" b="1" dirty="0" smtClean="0">
                <a:solidFill>
                  <a:srgbClr val="006600"/>
                </a:solidFill>
              </a:rPr>
              <a:t>mutation than DNA viruses.</a:t>
            </a:r>
          </a:p>
          <a:p>
            <a:pPr lvl="0"/>
            <a:r>
              <a:rPr lang="en-US" sz="2600" b="1" dirty="0" smtClean="0">
                <a:solidFill>
                  <a:srgbClr val="002060"/>
                </a:solidFill>
              </a:rPr>
              <a:t>Related </a:t>
            </a:r>
            <a:r>
              <a:rPr lang="en-US" sz="2600" b="1" dirty="0">
                <a:solidFill>
                  <a:srgbClr val="002060"/>
                </a:solidFill>
              </a:rPr>
              <a:t>viruses can combine/recombine </a:t>
            </a:r>
            <a:r>
              <a:rPr lang="en-US" sz="2600" b="1" dirty="0" smtClean="0">
                <a:solidFill>
                  <a:srgbClr val="002060"/>
                </a:solidFill>
              </a:rPr>
              <a:t>genetic information </a:t>
            </a:r>
            <a:r>
              <a:rPr lang="en-US" sz="2600" b="1" dirty="0">
                <a:solidFill>
                  <a:srgbClr val="002060"/>
                </a:solidFill>
              </a:rPr>
              <a:t>if they infect the same host cell. </a:t>
            </a:r>
            <a:endParaRPr lang="en-US" sz="2600" b="1" dirty="0" smtClean="0">
              <a:solidFill>
                <a:srgbClr val="002060"/>
              </a:solidFill>
            </a:endParaRPr>
          </a:p>
          <a:p>
            <a:pPr lvl="0"/>
            <a:r>
              <a:rPr lang="en-US" sz="2600" b="1" dirty="0" smtClean="0"/>
              <a:t>Viruses </a:t>
            </a:r>
            <a:r>
              <a:rPr lang="en-US" sz="2600" b="1" dirty="0"/>
              <a:t>transmit DNA or RNA when they infect a host cell. Some viruses are able to integrate into the host DNA and establish a latent (lysogenic) infection. </a:t>
            </a:r>
            <a:endParaRPr lang="en-US" sz="2600" b="1" dirty="0" smtClean="0"/>
          </a:p>
          <a:p>
            <a:pPr lvl="0"/>
            <a:r>
              <a:rPr lang="en-US" sz="2600" b="1" dirty="0" smtClean="0">
                <a:solidFill>
                  <a:srgbClr val="C00000"/>
                </a:solidFill>
              </a:rPr>
              <a:t>These </a:t>
            </a:r>
            <a:r>
              <a:rPr lang="en-US" sz="2600" b="1" dirty="0">
                <a:solidFill>
                  <a:srgbClr val="C00000"/>
                </a:solidFill>
              </a:rPr>
              <a:t>latent viral genomes can result in new properties for the </a:t>
            </a:r>
            <a:r>
              <a:rPr lang="en-US" sz="2600" b="1" dirty="0" smtClean="0">
                <a:solidFill>
                  <a:srgbClr val="C00000"/>
                </a:solidFill>
              </a:rPr>
              <a:t>host, </a:t>
            </a:r>
            <a:r>
              <a:rPr lang="en-US" sz="2600" b="1" dirty="0">
                <a:solidFill>
                  <a:srgbClr val="C00000"/>
                </a:solidFill>
              </a:rPr>
              <a:t>such as increased pathogenicity in bacteria. </a:t>
            </a:r>
          </a:p>
          <a:p>
            <a:endParaRPr lang="en-US" dirty="0"/>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245"/>
            <a:ext cx="8229600" cy="1143000"/>
          </a:xfrm>
        </p:spPr>
        <p:txBody>
          <a:bodyPr>
            <a:normAutofit/>
          </a:bodyPr>
          <a:lstStyle/>
          <a:p>
            <a:r>
              <a:rPr lang="en-US" sz="3600" b="1" dirty="0" smtClean="0">
                <a:solidFill>
                  <a:srgbClr val="C00000"/>
                </a:solidFill>
              </a:rPr>
              <a:t>Viruses replicate only in host cells</a:t>
            </a:r>
            <a:endParaRPr lang="en-US" sz="3600" b="1" dirty="0">
              <a:solidFill>
                <a:srgbClr val="C00000"/>
              </a:solidFill>
            </a:endParaRPr>
          </a:p>
        </p:txBody>
      </p:sp>
      <p:pic>
        <p:nvPicPr>
          <p:cNvPr id="46082" name="Picture 2" descr="D:\Chapter_19\B_Jpeg_Images\19_Labeled_Images\19_UN01SummaryLyticLyso-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6163" y="1187245"/>
            <a:ext cx="7554575" cy="5271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22592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718713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850" y="467821"/>
            <a:ext cx="4816699" cy="1143000"/>
          </a:xfrm>
        </p:spPr>
        <p:txBody>
          <a:bodyPr/>
          <a:lstStyle/>
          <a:p>
            <a:endParaRPr lang="en-US" dirty="0"/>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87467" y="4056844"/>
            <a:ext cx="3453231" cy="2698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705" y="3070479"/>
            <a:ext cx="3342112" cy="378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877318" cy="3146641"/>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0" y="3314066"/>
            <a:ext cx="6671258" cy="584775"/>
          </a:xfrm>
          <a:prstGeom prst="rect">
            <a:avLst/>
          </a:prstGeom>
          <a:noFill/>
        </p:spPr>
        <p:txBody>
          <a:bodyPr wrap="square" rtlCol="0">
            <a:spAutoFit/>
          </a:bodyPr>
          <a:lstStyle/>
          <a:p>
            <a:r>
              <a:rPr lang="en-US" sz="3200" b="1" dirty="0" smtClean="0">
                <a:solidFill>
                  <a:srgbClr val="C00000"/>
                </a:solidFill>
              </a:rPr>
              <a:t>Avery-Macleod-McCarty Experiment</a:t>
            </a:r>
            <a:endParaRPr lang="en-US" sz="3200" b="1" dirty="0">
              <a:solidFill>
                <a:srgbClr val="C00000"/>
              </a:solidFill>
            </a:endParaRPr>
          </a:p>
        </p:txBody>
      </p:sp>
    </p:spTree>
    <p:extLst>
      <p:ext uri="{BB962C8B-B14F-4D97-AF65-F5344CB8AC3E}">
        <p14:creationId xmlns:p14="http://schemas.microsoft.com/office/powerpoint/2010/main" val="2607038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60124" y="0"/>
            <a:ext cx="4802215" cy="2843417"/>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2339" y="0"/>
            <a:ext cx="2081661" cy="292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5392" y="2843417"/>
            <a:ext cx="4008608" cy="4014583"/>
          </a:xfrm>
          <a:prstGeom prst="rect">
            <a:avLst/>
          </a:prstGeom>
          <a:noFill/>
          <a:ln>
            <a:noFill/>
          </a:ln>
          <a:effectLst/>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descr="D:\Chapter_16\B_Jpeg_Images\16_Labeled_Images\16_07aDoubleHelix-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4808" y="2207698"/>
            <a:ext cx="7892259" cy="577001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78296" y="569843"/>
            <a:ext cx="1842052" cy="1569660"/>
          </a:xfrm>
          <a:prstGeom prst="rect">
            <a:avLst/>
          </a:prstGeom>
          <a:noFill/>
        </p:spPr>
        <p:txBody>
          <a:bodyPr wrap="square" rtlCol="0">
            <a:spAutoFit/>
          </a:bodyPr>
          <a:lstStyle/>
          <a:p>
            <a:pPr algn="ctr"/>
            <a:r>
              <a:rPr lang="en-US" sz="3200" b="1" dirty="0" smtClean="0">
                <a:solidFill>
                  <a:srgbClr val="C00000"/>
                </a:solidFill>
              </a:rPr>
              <a:t>Discovery of DNA Structure</a:t>
            </a:r>
            <a:endParaRPr lang="en-US" sz="3200" b="1" dirty="0">
              <a:solidFill>
                <a:srgbClr val="C00000"/>
              </a:solidFill>
            </a:endParaRPr>
          </a:p>
        </p:txBody>
      </p:sp>
    </p:spTree>
    <p:extLst>
      <p:ext uri="{BB962C8B-B14F-4D97-AF65-F5344CB8AC3E}">
        <p14:creationId xmlns:p14="http://schemas.microsoft.com/office/powerpoint/2010/main" val="38202413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segments of DNA a few hundred nucleotides long</a:t>
            </a: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rgbClr val="C00000"/>
                </a:solidFill>
              </a:rPr>
              <a:t>DNA replication ensures continuity of hereditary information</a:t>
            </a:r>
            <a:endParaRPr lang="en-US" sz="3600" b="1" dirty="0">
              <a:solidFill>
                <a:srgbClr val="C00000"/>
              </a:solidFill>
            </a:endParaRPr>
          </a:p>
        </p:txBody>
      </p:sp>
      <p:pic>
        <p:nvPicPr>
          <p:cNvPr id="5" name="Picture 4" descr="16_16BactDNARep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68" y="1659494"/>
            <a:ext cx="8912180" cy="4876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40688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4000" b="1" dirty="0" smtClean="0">
                <a:solidFill>
                  <a:srgbClr val="002060"/>
                </a:solidFill>
                <a:latin typeface="+mj-lt"/>
              </a:rPr>
              <a:t>Clue: formation of peptide bonds is prevented</a:t>
            </a:r>
            <a:endParaRPr lang="en-US" sz="4000" b="1" dirty="0">
              <a:solidFill>
                <a:srgbClr val="002060"/>
              </a:solidFill>
              <a:latin typeface="+mj-lt"/>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5618" y="-90154"/>
            <a:ext cx="7508382" cy="3061751"/>
          </a:xfrm>
          <a:prstGeom prst="rect">
            <a:avLst/>
          </a:prstGeom>
        </p:spPr>
      </p:pic>
      <p:pic>
        <p:nvPicPr>
          <p:cNvPr id="4" name="Picture 4" descr="18_13miRNAsAndGeneExp-L"/>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2250583"/>
            <a:ext cx="5780602" cy="4607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746974" y="-82803"/>
            <a:ext cx="4056845" cy="2308324"/>
          </a:xfrm>
          <a:prstGeom prst="rect">
            <a:avLst/>
          </a:prstGeom>
          <a:solidFill>
            <a:schemeClr val="bg1"/>
          </a:solidFill>
        </p:spPr>
        <p:txBody>
          <a:bodyPr wrap="square" rtlCol="0">
            <a:spAutoFit/>
          </a:bodyPr>
          <a:lstStyle/>
          <a:p>
            <a:pPr algn="ctr"/>
            <a:endParaRPr lang="en-US" sz="3600" b="1" dirty="0" smtClean="0">
              <a:solidFill>
                <a:srgbClr val="C00000"/>
              </a:solidFill>
            </a:endParaRPr>
          </a:p>
          <a:p>
            <a:pPr algn="ctr"/>
            <a:r>
              <a:rPr lang="en-US" sz="3600" b="1" dirty="0" err="1" smtClean="0">
                <a:solidFill>
                  <a:srgbClr val="C00000"/>
                </a:solidFill>
              </a:rPr>
              <a:t>RNAi</a:t>
            </a:r>
            <a:r>
              <a:rPr lang="en-US" sz="3600" b="1" dirty="0" smtClean="0">
                <a:solidFill>
                  <a:srgbClr val="C00000"/>
                </a:solidFill>
              </a:rPr>
              <a:t> </a:t>
            </a:r>
            <a:r>
              <a:rPr lang="en-US" sz="3600" b="1" dirty="0" smtClean="0">
                <a:solidFill>
                  <a:srgbClr val="C00000"/>
                </a:solidFill>
              </a:rPr>
              <a:t>regulates gene </a:t>
            </a:r>
            <a:r>
              <a:rPr lang="en-US" sz="3600" b="1" dirty="0" smtClean="0">
                <a:solidFill>
                  <a:srgbClr val="C00000"/>
                </a:solidFill>
              </a:rPr>
              <a:t>expression</a:t>
            </a:r>
            <a:endParaRPr lang="en-US" sz="3600" b="1" dirty="0">
              <a:solidFill>
                <a:srgbClr val="C00000"/>
              </a:solidFill>
            </a:endParaRPr>
          </a:p>
          <a:p>
            <a:pPr algn="ctr"/>
            <a:endParaRPr lang="en-US" sz="3600" b="1" dirty="0" smtClean="0">
              <a:solidFill>
                <a:srgbClr val="C00000"/>
              </a:solidFill>
            </a:endParaRPr>
          </a:p>
        </p:txBody>
      </p:sp>
    </p:spTree>
    <p:extLst>
      <p:ext uri="{BB962C8B-B14F-4D97-AF65-F5344CB8AC3E}">
        <p14:creationId xmlns:p14="http://schemas.microsoft.com/office/powerpoint/2010/main" val="16399563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1905</TotalTime>
  <Words>1289</Words>
  <Application>Microsoft Office PowerPoint</Application>
  <PresentationFormat>On-screen Show (4:3)</PresentationFormat>
  <Paragraphs>137</Paragraphs>
  <Slides>33</Slides>
  <Notes>27</Notes>
  <HiddenSlides>1</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Welcome to AP Biology Saturday Study Session </vt:lpstr>
      <vt:lpstr>Question 1</vt:lpstr>
      <vt:lpstr>Welcome to AP Biology Saturday Study Session </vt:lpstr>
      <vt:lpstr>PowerPoint Presentation</vt:lpstr>
      <vt:lpstr>PowerPoint Presentation</vt:lpstr>
      <vt:lpstr>Question 2</vt:lpstr>
      <vt:lpstr>DNA replication ensures continuity of hereditary information</vt:lpstr>
      <vt:lpstr>Question 3</vt:lpstr>
      <vt:lpstr>PowerPoint Presentation</vt:lpstr>
      <vt:lpstr>PowerPoint Presentation</vt:lpstr>
      <vt:lpstr>Question 4</vt:lpstr>
      <vt:lpstr>PowerPoint Presentation</vt:lpstr>
      <vt:lpstr>Eukaryotic gene regulation: before transcription, after transcription and after translation</vt:lpstr>
      <vt:lpstr>Question 5</vt:lpstr>
      <vt:lpstr>PowerPoint Presentation</vt:lpstr>
      <vt:lpstr>PowerPoint Presentation</vt:lpstr>
      <vt:lpstr>PowerPoint Presentation</vt:lpstr>
      <vt:lpstr>Question 6</vt:lpstr>
      <vt:lpstr>Question 7</vt:lpstr>
      <vt:lpstr>Question 8</vt:lpstr>
      <vt:lpstr>PowerPoint Presentation</vt:lpstr>
      <vt:lpstr>Question 9</vt:lpstr>
      <vt:lpstr>PowerPoint Presentation</vt:lpstr>
      <vt:lpstr>Math Grid In 1</vt:lpstr>
      <vt:lpstr>Developmental genes in distantly related organisms are similar</vt:lpstr>
      <vt:lpstr>Short Free Response 1 4 points possible</vt:lpstr>
      <vt:lpstr>Codon Chart</vt:lpstr>
      <vt:lpstr>Changes in genotype can result in changes in phenotype</vt:lpstr>
      <vt:lpstr>PowerPoint Presentation</vt:lpstr>
      <vt:lpstr>PowerPoint Presentation</vt:lpstr>
      <vt:lpstr>Short Free Response 2 3 points possible</vt:lpstr>
      <vt:lpstr>Viruses replicate only in host cells</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185</cp:revision>
  <dcterms:created xsi:type="dcterms:W3CDTF">2013-01-02T18:47:43Z</dcterms:created>
  <dcterms:modified xsi:type="dcterms:W3CDTF">2015-01-01T05:21:45Z</dcterms:modified>
</cp:coreProperties>
</file>